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58"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1/3/2021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1/3/2021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1/3/2021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ar-SA" smtClean="0"/>
              <a:t>انقر لتحرير نمط العنوان الرئيسي</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1/3/2021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1/3/2021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stretch>
            <a:fillRect/>
          </a:stretch>
        </p:blipFill>
        <p:spPr>
          <a:xfrm>
            <a:off x="10673964" y="0"/>
            <a:ext cx="1518036" cy="1518036"/>
          </a:xfrm>
          <a:prstGeom prst="rect">
            <a:avLst/>
          </a:prstGeom>
        </p:spPr>
      </p:pic>
      <p:sp>
        <p:nvSpPr>
          <p:cNvPr id="2" name="عنوان 1"/>
          <p:cNvSpPr>
            <a:spLocks noGrp="1"/>
          </p:cNvSpPr>
          <p:nvPr>
            <p:ph type="ctrTitle"/>
          </p:nvPr>
        </p:nvSpPr>
        <p:spPr>
          <a:xfrm>
            <a:off x="2465650" y="2495445"/>
            <a:ext cx="10993549" cy="913134"/>
          </a:xfrm>
        </p:spPr>
        <p:txBody>
          <a:bodyPr>
            <a:normAutofit fontScale="90000"/>
          </a:bodyPr>
          <a:lstStyle/>
          <a:p>
            <a:r>
              <a:rPr lang="en-US" dirty="0"/>
              <a:t>Psycholinguistics Course</a:t>
            </a:r>
            <a:br>
              <a:rPr lang="en-US" dirty="0"/>
            </a:br>
            <a:r>
              <a:rPr lang="en-US" dirty="0"/>
              <a:t>LECTURE </a:t>
            </a:r>
            <a:r>
              <a:rPr lang="en-US" dirty="0" smtClean="0"/>
              <a:t>2</a:t>
            </a:r>
            <a:br>
              <a:rPr lang="en-US" dirty="0" smtClean="0"/>
            </a:br>
            <a:r>
              <a:rPr lang="en-US" dirty="0" smtClean="0"/>
              <a:t>Types of errors</a:t>
            </a:r>
            <a:r>
              <a:rPr lang="en-US" dirty="0"/>
              <a:t/>
            </a:r>
            <a:br>
              <a:rPr lang="en-US" dirty="0"/>
            </a:br>
            <a:endParaRPr lang="ar-SA" dirty="0"/>
          </a:p>
        </p:txBody>
      </p:sp>
      <p:sp>
        <p:nvSpPr>
          <p:cNvPr id="3" name="عنوان فرعي 2"/>
          <p:cNvSpPr>
            <a:spLocks noGrp="1"/>
          </p:cNvSpPr>
          <p:nvPr>
            <p:ph type="subTitle" idx="1"/>
          </p:nvPr>
        </p:nvSpPr>
        <p:spPr>
          <a:xfrm>
            <a:off x="533486" y="4022095"/>
            <a:ext cx="10993546" cy="590321"/>
          </a:xfrm>
        </p:spPr>
        <p:txBody>
          <a:bodyPr>
            <a:noAutofit/>
          </a:bodyPr>
          <a:lstStyle/>
          <a:p>
            <a:r>
              <a:rPr lang="en-US" sz="4000" dirty="0"/>
              <a:t>INSTRUCTOR: Prof. </a:t>
            </a:r>
            <a:r>
              <a:rPr lang="en-US" sz="4000" dirty="0" err="1"/>
              <a:t>Hesham</a:t>
            </a:r>
            <a:r>
              <a:rPr lang="en-US" sz="4000" dirty="0"/>
              <a:t> </a:t>
            </a:r>
            <a:r>
              <a:rPr lang="en-US" sz="4000" dirty="0" err="1"/>
              <a:t>Hasan</a:t>
            </a:r>
            <a:endParaRPr lang="en-US" sz="4000" dirty="0"/>
          </a:p>
        </p:txBody>
      </p:sp>
      <p:pic>
        <p:nvPicPr>
          <p:cNvPr id="5" name="صورة 4"/>
          <p:cNvPicPr>
            <a:picLocks noChangeAspect="1"/>
          </p:cNvPicPr>
          <p:nvPr/>
        </p:nvPicPr>
        <p:blipFill>
          <a:blip r:embed="rId3"/>
          <a:stretch>
            <a:fillRect/>
          </a:stretch>
        </p:blipFill>
        <p:spPr>
          <a:xfrm>
            <a:off x="63610" y="63610"/>
            <a:ext cx="2127688" cy="1774090"/>
          </a:xfrm>
          <a:prstGeom prst="rect">
            <a:avLst/>
          </a:prstGeom>
        </p:spPr>
      </p:pic>
    </p:spTree>
    <p:extLst>
      <p:ext uri="{BB962C8B-B14F-4D97-AF65-F5344CB8AC3E}">
        <p14:creationId xmlns:p14="http://schemas.microsoft.com/office/powerpoint/2010/main" val="3719247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Types of errors</a:t>
            </a:r>
            <a:endParaRPr lang="ar-SA" dirty="0"/>
          </a:p>
        </p:txBody>
      </p:sp>
      <p:sp>
        <p:nvSpPr>
          <p:cNvPr id="3" name="عنصر نائب للمحتوى 2"/>
          <p:cNvSpPr>
            <a:spLocks noGrp="1"/>
          </p:cNvSpPr>
          <p:nvPr>
            <p:ph idx="1"/>
          </p:nvPr>
        </p:nvSpPr>
        <p:spPr/>
        <p:txBody>
          <a:bodyPr/>
          <a:lstStyle/>
          <a:p>
            <a:pPr marL="0" indent="0" algn="l">
              <a:lnSpc>
                <a:spcPct val="200000"/>
              </a:lnSpc>
              <a:buNone/>
            </a:pPr>
            <a:r>
              <a:rPr lang="en-US" dirty="0" smtClean="0"/>
              <a:t>Errors can be grouped according to their gravity and treatment, as well. </a:t>
            </a:r>
            <a:r>
              <a:rPr lang="en-US" dirty="0" err="1" smtClean="0"/>
              <a:t>Krashen</a:t>
            </a:r>
            <a:r>
              <a:rPr lang="en-US" dirty="0" smtClean="0"/>
              <a:t> (1982) speaks about three  kinds of errors , which he considers the most relevant errors that are to be dealt with: global errors , stigmatized and the most frequent errors. Global errors , which make communication impossible because they disable the comprehension of the communicative message, are necessary to be corrected. Stigmatized errors (use of taboo words, socially unacceptable words or violent language) are to be treated immediately.  The group of the most frequently occurring errors includes errors which are to be corrected no matter which group they belong to. </a:t>
            </a:r>
            <a:r>
              <a:rPr lang="ar-SA" dirty="0" smtClean="0"/>
              <a:t> </a:t>
            </a:r>
            <a:endParaRPr lang="ar-SA" dirty="0"/>
          </a:p>
        </p:txBody>
      </p:sp>
    </p:spTree>
    <p:extLst>
      <p:ext uri="{BB962C8B-B14F-4D97-AF65-F5344CB8AC3E}">
        <p14:creationId xmlns:p14="http://schemas.microsoft.com/office/powerpoint/2010/main" val="3790365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Responding to oral errors</a:t>
            </a:r>
            <a:endParaRPr lang="ar-SA" dirty="0"/>
          </a:p>
        </p:txBody>
      </p:sp>
      <p:sp>
        <p:nvSpPr>
          <p:cNvPr id="3" name="عنصر نائب للمحتوى 2"/>
          <p:cNvSpPr>
            <a:spLocks noGrp="1"/>
          </p:cNvSpPr>
          <p:nvPr>
            <p:ph idx="1"/>
          </p:nvPr>
        </p:nvSpPr>
        <p:spPr>
          <a:xfrm>
            <a:off x="414215" y="2878374"/>
            <a:ext cx="11029615" cy="4292392"/>
          </a:xfrm>
        </p:spPr>
        <p:txBody>
          <a:bodyPr>
            <a:normAutofit fontScale="70000" lnSpcReduction="20000"/>
          </a:bodyPr>
          <a:lstStyle/>
          <a:p>
            <a:pPr marL="0" indent="0" algn="l">
              <a:lnSpc>
                <a:spcPct val="200000"/>
              </a:lnSpc>
              <a:buNone/>
            </a:pPr>
            <a:r>
              <a:rPr lang="en-US" sz="2600" dirty="0" smtClean="0"/>
              <a:t>Teachers have to consider several factors:</a:t>
            </a:r>
          </a:p>
          <a:p>
            <a:pPr marL="0" indent="0" algn="l">
              <a:lnSpc>
                <a:spcPct val="200000"/>
              </a:lnSpc>
              <a:buNone/>
            </a:pPr>
            <a:r>
              <a:rPr lang="en-US" sz="2600" dirty="0" smtClean="0"/>
              <a:t>1/ What to correct ( the nature of the error or mistake),</a:t>
            </a:r>
          </a:p>
          <a:p>
            <a:pPr marL="0" indent="0" algn="l">
              <a:lnSpc>
                <a:spcPct val="200000"/>
              </a:lnSpc>
              <a:buNone/>
            </a:pPr>
            <a:r>
              <a:rPr lang="en-US" sz="2600" dirty="0" smtClean="0"/>
              <a:t>2/ When to correct ( students purpose in speaking , concentrating on fluency or accuracy)</a:t>
            </a:r>
          </a:p>
          <a:p>
            <a:pPr marL="0" indent="0" algn="l">
              <a:lnSpc>
                <a:spcPct val="200000"/>
              </a:lnSpc>
              <a:buNone/>
            </a:pPr>
            <a:r>
              <a:rPr lang="en-US" sz="2600" dirty="0" smtClean="0"/>
              <a:t>3/ how much to correct ( selection of errors to be corrected , individual or common problems)</a:t>
            </a:r>
          </a:p>
          <a:p>
            <a:pPr marL="0" indent="0" algn="l">
              <a:lnSpc>
                <a:spcPct val="200000"/>
              </a:lnSpc>
              <a:buNone/>
            </a:pPr>
            <a:r>
              <a:rPr lang="en-US" sz="2600" dirty="0" smtClean="0"/>
              <a:t>4/ the ease with which the error or mistake can be corrected , avoidance of overcorrection)</a:t>
            </a:r>
          </a:p>
          <a:p>
            <a:pPr marL="0" indent="0" algn="l">
              <a:lnSpc>
                <a:spcPct val="200000"/>
              </a:lnSpc>
              <a:buNone/>
            </a:pPr>
            <a:r>
              <a:rPr lang="en-US" sz="2600" dirty="0" smtClean="0"/>
              <a:t>5/ how to correct ( indication of the error ,person providing correction, personality, and ability of the student) </a:t>
            </a:r>
            <a:endParaRPr lang="en-US" sz="2600" dirty="0"/>
          </a:p>
          <a:p>
            <a:pPr marL="0" indent="0" algn="l">
              <a:lnSpc>
                <a:spcPct val="200000"/>
              </a:lnSpc>
              <a:buNone/>
            </a:pPr>
            <a:endParaRPr lang="en-US" sz="2600" dirty="0" smtClean="0"/>
          </a:p>
          <a:p>
            <a:pPr marL="0" indent="0" algn="l">
              <a:buNone/>
            </a:pPr>
            <a:endParaRPr lang="en-US" dirty="0"/>
          </a:p>
          <a:p>
            <a:pPr marL="0" indent="0" algn="l">
              <a:buNone/>
            </a:pPr>
            <a:endParaRPr lang="en-US" dirty="0" smtClean="0"/>
          </a:p>
          <a:p>
            <a:pPr marL="0" indent="0" algn="l">
              <a:buNone/>
            </a:pPr>
            <a:endParaRPr lang="en-US" dirty="0"/>
          </a:p>
          <a:p>
            <a:pPr marL="0" indent="0" algn="l">
              <a:buNone/>
            </a:pPr>
            <a:endParaRPr lang="en-US" dirty="0" smtClean="0"/>
          </a:p>
          <a:p>
            <a:pPr marL="0" indent="0" algn="l">
              <a:buNone/>
            </a:pPr>
            <a:endParaRPr lang="ar-SA" dirty="0"/>
          </a:p>
        </p:txBody>
      </p:sp>
    </p:spTree>
    <p:extLst>
      <p:ext uri="{BB962C8B-B14F-4D97-AF65-F5344CB8AC3E}">
        <p14:creationId xmlns:p14="http://schemas.microsoft.com/office/powerpoint/2010/main" val="1278186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Accuracy </a:t>
            </a:r>
            <a:endParaRPr lang="ar-SA" dirty="0"/>
          </a:p>
        </p:txBody>
      </p:sp>
      <p:sp>
        <p:nvSpPr>
          <p:cNvPr id="3" name="عنصر نائب للمحتوى 2"/>
          <p:cNvSpPr>
            <a:spLocks noGrp="1"/>
          </p:cNvSpPr>
          <p:nvPr>
            <p:ph idx="1"/>
          </p:nvPr>
        </p:nvSpPr>
        <p:spPr/>
        <p:txBody>
          <a:bodyPr>
            <a:normAutofit/>
          </a:bodyPr>
          <a:lstStyle/>
          <a:p>
            <a:pPr algn="l"/>
            <a:r>
              <a:rPr lang="en-US" sz="2800" dirty="0" smtClean="0"/>
              <a:t>Accuracy is important for learners in the accurate reproduction stage , when they are given controlled practice in the form of the language, during which they practice carefully the structure that has just been presented to them. In this immediate error correction is necessary . There are some basic stages: the teacher indicates that something is wrong then asks for correction. It is important that the student should be shown that something is not accurate, where the error is and what kind of error it is.      </a:t>
            </a:r>
            <a:endParaRPr lang="ar-SA" sz="2800" dirty="0"/>
          </a:p>
        </p:txBody>
      </p:sp>
    </p:spTree>
    <p:extLst>
      <p:ext uri="{BB962C8B-B14F-4D97-AF65-F5344CB8AC3E}">
        <p14:creationId xmlns:p14="http://schemas.microsoft.com/office/powerpoint/2010/main" val="2792786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Indication of incorrectness</a:t>
            </a:r>
            <a:endParaRPr lang="ar-SA" dirty="0"/>
          </a:p>
        </p:txBody>
      </p:sp>
      <p:sp>
        <p:nvSpPr>
          <p:cNvPr id="3" name="عنصر نائب للمحتوى 2"/>
          <p:cNvSpPr>
            <a:spLocks noGrp="1"/>
          </p:cNvSpPr>
          <p:nvPr>
            <p:ph idx="1"/>
          </p:nvPr>
        </p:nvSpPr>
        <p:spPr>
          <a:xfrm>
            <a:off x="318052" y="1971924"/>
            <a:ext cx="12030324" cy="5454594"/>
          </a:xfrm>
        </p:spPr>
        <p:txBody>
          <a:bodyPr>
            <a:normAutofit fontScale="40000" lnSpcReduction="20000"/>
          </a:bodyPr>
          <a:lstStyle/>
          <a:p>
            <a:pPr marL="0" indent="0" algn="l">
              <a:buNone/>
            </a:pPr>
            <a:r>
              <a:rPr lang="en-US" sz="3800" b="1" dirty="0" smtClean="0"/>
              <a:t>Harmer(1991) suggests several techniques:</a:t>
            </a:r>
          </a:p>
          <a:p>
            <a:pPr marL="0" indent="0" algn="l">
              <a:buNone/>
            </a:pPr>
            <a:r>
              <a:rPr lang="en-US" sz="3800" dirty="0" smtClean="0"/>
              <a:t>1/ Repeating </a:t>
            </a:r>
          </a:p>
          <a:p>
            <a:pPr marL="0" indent="0" algn="l">
              <a:buNone/>
            </a:pPr>
            <a:r>
              <a:rPr lang="en-US" sz="3800" dirty="0" smtClean="0"/>
              <a:t>The teacher asks the student repeat what she/he has just said, by using the word “again” with questioning intonation to indicate that something is wrong.</a:t>
            </a:r>
          </a:p>
          <a:p>
            <a:pPr marL="0" indent="0" algn="l">
              <a:buNone/>
            </a:pPr>
            <a:endParaRPr lang="en-US" sz="3800" dirty="0"/>
          </a:p>
          <a:p>
            <a:pPr marL="0" indent="0" algn="l">
              <a:buNone/>
            </a:pPr>
            <a:r>
              <a:rPr lang="en-US" sz="3800" dirty="0" smtClean="0"/>
              <a:t>2/ Echoing</a:t>
            </a:r>
          </a:p>
          <a:p>
            <a:pPr marL="0" indent="0" algn="l">
              <a:buNone/>
            </a:pPr>
            <a:r>
              <a:rPr lang="en-US" sz="3800" dirty="0" smtClean="0"/>
              <a:t>The teacher repeats what the student has just said using a questioning intonation, or repeats the sentence up to the error/mistake and ass someone to continue.</a:t>
            </a:r>
          </a:p>
          <a:p>
            <a:pPr marL="0" indent="0" algn="l">
              <a:buNone/>
            </a:pPr>
            <a:endParaRPr lang="en-US" sz="3800" dirty="0"/>
          </a:p>
          <a:p>
            <a:pPr marL="0" indent="0" algn="l">
              <a:buNone/>
            </a:pPr>
            <a:r>
              <a:rPr lang="en-US" sz="3800" dirty="0" smtClean="0"/>
              <a:t>3/ Denial</a:t>
            </a:r>
          </a:p>
          <a:p>
            <a:pPr marL="0" indent="0" algn="l">
              <a:buNone/>
            </a:pPr>
            <a:r>
              <a:rPr lang="en-US" sz="3800" dirty="0" smtClean="0"/>
              <a:t>The teacher simply can say that the answer is not right and ask the student to repeat it.</a:t>
            </a:r>
          </a:p>
          <a:p>
            <a:pPr marL="0" indent="0" algn="l">
              <a:buNone/>
            </a:pPr>
            <a:endParaRPr lang="en-US" sz="3800" dirty="0"/>
          </a:p>
          <a:p>
            <a:pPr marL="0" indent="0" algn="l">
              <a:buNone/>
            </a:pPr>
            <a:r>
              <a:rPr lang="en-US" sz="3800" dirty="0" smtClean="0"/>
              <a:t>4/Questioning </a:t>
            </a:r>
          </a:p>
          <a:p>
            <a:pPr marL="0" indent="0" algn="l">
              <a:buNone/>
            </a:pPr>
            <a:r>
              <a:rPr lang="en-US" sz="3800" dirty="0" smtClean="0"/>
              <a:t>The teacher can ask the whole class “Is that correct?” </a:t>
            </a:r>
            <a:endParaRPr lang="en-US" sz="3800" dirty="0"/>
          </a:p>
          <a:p>
            <a:pPr marL="0" indent="0" algn="l">
              <a:buNone/>
            </a:pPr>
            <a:endParaRPr lang="en-US" dirty="0" smtClean="0"/>
          </a:p>
          <a:p>
            <a:pPr marL="0" indent="0" algn="l">
              <a:buNone/>
            </a:pPr>
            <a:endParaRPr lang="en-US" dirty="0"/>
          </a:p>
          <a:p>
            <a:pPr marL="0" indent="0" algn="l">
              <a:buNone/>
            </a:pPr>
            <a:endParaRPr lang="en-US" dirty="0" smtClean="0"/>
          </a:p>
          <a:p>
            <a:pPr marL="0" indent="0" algn="l">
              <a:buNone/>
            </a:pPr>
            <a:endParaRPr lang="en-US" dirty="0"/>
          </a:p>
          <a:p>
            <a:pPr marL="0" indent="0" algn="l">
              <a:buNone/>
            </a:pPr>
            <a:endParaRPr lang="en-US" dirty="0" smtClean="0"/>
          </a:p>
          <a:p>
            <a:pPr marL="0" indent="0" algn="l">
              <a:buNone/>
            </a:pPr>
            <a:endParaRPr lang="en-US" dirty="0"/>
          </a:p>
          <a:p>
            <a:pPr marL="0" indent="0" algn="l">
              <a:buNone/>
            </a:pPr>
            <a:r>
              <a:rPr lang="en-US" dirty="0" smtClean="0"/>
              <a:t> </a:t>
            </a:r>
            <a:endParaRPr lang="ar-SA" dirty="0"/>
          </a:p>
        </p:txBody>
      </p:sp>
    </p:spTree>
    <p:extLst>
      <p:ext uri="{BB962C8B-B14F-4D97-AF65-F5344CB8AC3E}">
        <p14:creationId xmlns:p14="http://schemas.microsoft.com/office/powerpoint/2010/main" val="36813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Ways of correction</a:t>
            </a:r>
            <a:endParaRPr lang="ar-SA" dirty="0"/>
          </a:p>
        </p:txBody>
      </p:sp>
      <p:sp>
        <p:nvSpPr>
          <p:cNvPr id="3" name="عنصر نائب للمحتوى 2"/>
          <p:cNvSpPr>
            <a:spLocks noGrp="1"/>
          </p:cNvSpPr>
          <p:nvPr>
            <p:ph idx="1"/>
          </p:nvPr>
        </p:nvSpPr>
        <p:spPr>
          <a:xfrm>
            <a:off x="390362" y="1606163"/>
            <a:ext cx="11029615" cy="6170213"/>
          </a:xfrm>
        </p:spPr>
        <p:txBody>
          <a:bodyPr>
            <a:normAutofit fontScale="55000" lnSpcReduction="20000"/>
          </a:bodyPr>
          <a:lstStyle/>
          <a:p>
            <a:pPr marL="0" indent="0" algn="l">
              <a:buNone/>
            </a:pPr>
            <a:endParaRPr lang="en-US" sz="2800" b="1" dirty="0" smtClean="0"/>
          </a:p>
          <a:p>
            <a:pPr marL="0" indent="0" algn="l">
              <a:buNone/>
            </a:pPr>
            <a:endParaRPr lang="en-US" sz="2800" b="1" dirty="0"/>
          </a:p>
          <a:p>
            <a:pPr marL="0" indent="0" algn="l">
              <a:buNone/>
            </a:pPr>
            <a:endParaRPr lang="en-US" sz="2800" b="1" dirty="0" smtClean="0"/>
          </a:p>
          <a:p>
            <a:pPr marL="0" indent="0" algn="l">
              <a:buNone/>
            </a:pPr>
            <a:endParaRPr lang="en-US" sz="2800" b="1" dirty="0"/>
          </a:p>
          <a:p>
            <a:pPr marL="0" indent="0" algn="l">
              <a:buNone/>
            </a:pPr>
            <a:r>
              <a:rPr lang="en-US" sz="3600" b="1" dirty="0" smtClean="0"/>
              <a:t>1/  Self correction</a:t>
            </a:r>
            <a:endParaRPr lang="ar-SA" sz="3600" b="1" dirty="0" smtClean="0"/>
          </a:p>
          <a:p>
            <a:pPr marL="0" indent="0" algn="l">
              <a:buNone/>
            </a:pPr>
            <a:r>
              <a:rPr lang="en-US" sz="3600" b="1" dirty="0" smtClean="0"/>
              <a:t>After the student recognizes what is incorrect in his/her response, s/he should be able to correct him/herself. Self-correction is the best technique, because the student will remember it better.</a:t>
            </a:r>
          </a:p>
          <a:p>
            <a:pPr marL="0" indent="0" algn="l">
              <a:buNone/>
            </a:pPr>
            <a:r>
              <a:rPr lang="en-US" sz="3600" b="1" dirty="0" smtClean="0"/>
              <a:t>2/ Peer correction</a:t>
            </a:r>
          </a:p>
          <a:p>
            <a:pPr marL="0" indent="0" algn="l">
              <a:buNone/>
            </a:pPr>
            <a:r>
              <a:rPr lang="en-US" sz="3600" b="1" dirty="0" smtClean="0"/>
              <a:t>If the student cannot correct him/herself the teacher can encourage other students to supply the correction. This technique is to be applied tactfully, so that the student who originally made the mistake will not feel humiliated.</a:t>
            </a:r>
            <a:endParaRPr lang="ar-SA" sz="3600" b="1" dirty="0" smtClean="0"/>
          </a:p>
          <a:p>
            <a:pPr marL="0" indent="0" algn="l">
              <a:buNone/>
            </a:pPr>
            <a:endParaRPr lang="ar-SA" sz="3600" b="1" dirty="0"/>
          </a:p>
          <a:p>
            <a:pPr marL="0" indent="0" algn="l">
              <a:buNone/>
            </a:pPr>
            <a:r>
              <a:rPr lang="en-US" sz="3600" b="1" dirty="0" smtClean="0"/>
              <a:t>3/ Teacher correction</a:t>
            </a:r>
          </a:p>
          <a:p>
            <a:pPr marL="0" indent="0" algn="l">
              <a:buNone/>
            </a:pPr>
            <a:r>
              <a:rPr lang="en-US" sz="3600" b="1" dirty="0" smtClean="0"/>
              <a:t>If no one can correct, the teacher must realize that the point has not yet been learnt properly.  </a:t>
            </a:r>
            <a:endParaRPr lang="en-US" sz="3600" b="1" dirty="0"/>
          </a:p>
          <a:p>
            <a:pPr marL="0" indent="0" algn="l">
              <a:buNone/>
            </a:pPr>
            <a:r>
              <a:rPr lang="en-US" sz="2800" b="1" dirty="0" smtClean="0"/>
              <a:t> </a:t>
            </a:r>
          </a:p>
          <a:p>
            <a:pPr marL="0" indent="0" algn="l">
              <a:buNone/>
            </a:pPr>
            <a:endParaRPr lang="en-US" dirty="0" smtClean="0"/>
          </a:p>
          <a:p>
            <a:pPr marL="0" indent="0" algn="l">
              <a:buNone/>
            </a:pPr>
            <a:endParaRPr lang="en-US" dirty="0"/>
          </a:p>
          <a:p>
            <a:pPr marL="0" indent="0" algn="l">
              <a:buNone/>
            </a:pPr>
            <a:endParaRPr lang="en-US" dirty="0" smtClean="0"/>
          </a:p>
          <a:p>
            <a:pPr marL="0" indent="0" algn="l">
              <a:buNone/>
            </a:pPr>
            <a:endParaRPr lang="en-US" dirty="0"/>
          </a:p>
          <a:p>
            <a:pPr marL="0" indent="0" algn="l">
              <a:buNone/>
            </a:pPr>
            <a:endParaRPr lang="en-US" dirty="0" smtClean="0"/>
          </a:p>
          <a:p>
            <a:pPr marL="0" indent="0" algn="l">
              <a:buNone/>
            </a:pPr>
            <a:endParaRPr lang="en-US" dirty="0"/>
          </a:p>
          <a:p>
            <a:pPr marL="0" indent="0" algn="l">
              <a:buNone/>
            </a:pPr>
            <a:endParaRPr lang="en-US" dirty="0" smtClean="0"/>
          </a:p>
          <a:p>
            <a:pPr marL="0" indent="0" algn="l">
              <a:buNone/>
            </a:pPr>
            <a:endParaRPr lang="en-US" dirty="0"/>
          </a:p>
          <a:p>
            <a:pPr marL="0" indent="0" algn="l">
              <a:buNone/>
            </a:pPr>
            <a:endParaRPr lang="ar-SA" dirty="0"/>
          </a:p>
        </p:txBody>
      </p:sp>
    </p:spTree>
    <p:extLst>
      <p:ext uri="{BB962C8B-B14F-4D97-AF65-F5344CB8AC3E}">
        <p14:creationId xmlns:p14="http://schemas.microsoft.com/office/powerpoint/2010/main" val="1606354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Fluency</a:t>
            </a:r>
            <a:endParaRPr lang="ar-SA" dirty="0"/>
          </a:p>
        </p:txBody>
      </p:sp>
      <p:sp>
        <p:nvSpPr>
          <p:cNvPr id="3" name="عنصر نائب للمحتوى 2"/>
          <p:cNvSpPr>
            <a:spLocks noGrp="1"/>
          </p:cNvSpPr>
          <p:nvPr>
            <p:ph idx="1"/>
          </p:nvPr>
        </p:nvSpPr>
        <p:spPr/>
        <p:txBody>
          <a:bodyPr/>
          <a:lstStyle/>
          <a:p>
            <a:pPr marL="0" indent="0" algn="l">
              <a:lnSpc>
                <a:spcPct val="200000"/>
              </a:lnSpc>
              <a:buNone/>
            </a:pPr>
            <a:r>
              <a:rPr lang="en-US" dirty="0" smtClean="0"/>
              <a:t>The above techniques are appropriate during accuracy work, when grammatical correctness is the main focus. However, there are several occasions , when students are trying to use the language more freely and fluently for communication. The teacher has to encourage fluency, because this will allow learners to experience uninterrupted , meaningful communication. If students say something meaningful they need to feel that what they are saying is more important than how they are saying it. The teacher has to accept that making mistakes in language use is necessary to language learning.    </a:t>
            </a:r>
            <a:endParaRPr lang="ar-SA" dirty="0"/>
          </a:p>
        </p:txBody>
      </p:sp>
    </p:spTree>
    <p:extLst>
      <p:ext uri="{BB962C8B-B14F-4D97-AF65-F5344CB8AC3E}">
        <p14:creationId xmlns:p14="http://schemas.microsoft.com/office/powerpoint/2010/main" val="2276209234"/>
      </p:ext>
    </p:extLst>
  </p:cSld>
  <p:clrMapOvr>
    <a:masterClrMapping/>
  </p:clrMapOvr>
</p:sld>
</file>

<file path=ppt/theme/theme1.xml><?xml version="1.0" encoding="utf-8"?>
<a:theme xmlns:a="http://schemas.openxmlformats.org/drawingml/2006/main" name="المقسوم">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TM03457464[[fn=المقسوم]]</Template>
  <TotalTime>95</TotalTime>
  <Words>638</Words>
  <Application>Microsoft Office PowerPoint</Application>
  <PresentationFormat>ملء الشاشة</PresentationFormat>
  <Paragraphs>59</Paragraphs>
  <Slides>7</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7</vt:i4>
      </vt:variant>
    </vt:vector>
  </HeadingPairs>
  <TitlesOfParts>
    <vt:vector size="11" baseType="lpstr">
      <vt:lpstr>Gill Sans MT</vt:lpstr>
      <vt:lpstr>Majalla UI</vt:lpstr>
      <vt:lpstr>Wingdings 2</vt:lpstr>
      <vt:lpstr>المقسوم</vt:lpstr>
      <vt:lpstr>Psycholinguistics Course LECTURE 2 Types of errors </vt:lpstr>
      <vt:lpstr>Types of errors</vt:lpstr>
      <vt:lpstr>Responding to oral errors</vt:lpstr>
      <vt:lpstr>Accuracy </vt:lpstr>
      <vt:lpstr>Indication of incorrectness</vt:lpstr>
      <vt:lpstr>Ways of correction</vt:lpstr>
      <vt:lpstr>Fluency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Psycholinguistics Course LECTURE 2 Types of errors</dc:title>
  <dc:creator>‏‏مستخدم Windows</dc:creator>
  <cp:lastModifiedBy>‏‏مستخدم Windows</cp:lastModifiedBy>
  <cp:revision>14</cp:revision>
  <dcterms:created xsi:type="dcterms:W3CDTF">2020-11-17T14:54:34Z</dcterms:created>
  <dcterms:modified xsi:type="dcterms:W3CDTF">2021-01-03T14:15:50Z</dcterms:modified>
</cp:coreProperties>
</file>